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F39FA-DE4B-B443-CE06-9AA6ABF207B5}" v="8" dt="2026-05-11T18:08:15.518"/>
    <p1510:client id="{FD51D9C4-3E22-4E5D-9A97-E6EEE40D28D5}" v="10" dt="2026-05-11T17:56:55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1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7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33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57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8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8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5B5B-466A-4C8D-B377-E0E0A607151A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8F161D-5F94-4BE1-A6DA-CF88B42F5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de_elegant_neutral_toned_background_composi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" y="749808"/>
            <a:ext cx="22967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 dirty="0">
                <a:solidFill>
                  <a:srgbClr val="7C5D3A"/>
                </a:solidFill>
                <a:latin typeface="Aptos Display"/>
              </a:rPr>
              <a:t>Welcome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6384" y="1499616"/>
            <a:ext cx="1600200" cy="36576"/>
          </a:xfrm>
          <a:prstGeom prst="rect">
            <a:avLst/>
          </a:prstGeom>
          <a:solidFill>
            <a:srgbClr val="B48E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2484172"/>
            <a:ext cx="8669655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800" b="1" dirty="0">
                <a:solidFill>
                  <a:srgbClr val="372D26"/>
                </a:solidFill>
                <a:latin typeface="Aptos Display"/>
              </a:rPr>
              <a:t>Advanced Ideas in Estate,
Income Tax &amp; Charitable Planning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4229100"/>
            <a:ext cx="5669280" cy="3200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0" dirty="0">
                <a:solidFill>
                  <a:srgbClr val="55483D"/>
                </a:solidFill>
                <a:latin typeface="Aptos"/>
              </a:rPr>
              <a:t>Gregory Gadarian and Herbert Hoffman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39" y="5349240"/>
            <a:ext cx="4032885" cy="758952"/>
          </a:xfrm>
          <a:prstGeom prst="roundRect">
            <a:avLst/>
          </a:prstGeom>
          <a:solidFill>
            <a:srgbClr val="FFFAF2"/>
          </a:solidFill>
          <a:ln w="12700">
            <a:solidFill>
              <a:srgbClr val="D0B2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54864" rIns="164592" bIns="54864" rtlCol="0" anchor="ctr"/>
          <a:lstStyle/>
          <a:p>
            <a:pPr algn="ctr"/>
            <a:r>
              <a:rPr sz="2000" dirty="0">
                <a:solidFill>
                  <a:srgbClr val="5E4E3D"/>
                </a:solidFill>
                <a:latin typeface="Aptos"/>
              </a:rPr>
              <a:t>Presentation will begin shortly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4AC66-A8B7-0D87-746F-DF2C80B50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55" y="479445"/>
            <a:ext cx="4054336" cy="1325456"/>
          </a:xfrm>
          <a:prstGeom prst="rect">
            <a:avLst/>
          </a:prstGeom>
        </p:spPr>
      </p:pic>
      <p:pic>
        <p:nvPicPr>
          <p:cNvPr id="9" name="Picture 2" descr="Southern Arizona Estate Planning Council">
            <a:extLst>
              <a:ext uri="{FF2B5EF4-FFF2-40B4-BE49-F238E27FC236}">
                <a16:creationId xmlns:a16="http://schemas.microsoft.com/office/drawing/2014/main" id="{576D7886-3A5C-C8F9-D408-990BDA58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494755"/>
            <a:ext cx="3095859" cy="11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0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1179-BA8C-02C0-0DD2-29749D73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QSBS Stacking (Section 1202)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26F9-6922-FA76-736A-BF12872F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QSBS exclusion up to $10M ($15M post July 4,2025) or 10× basis (IRC §1202(b)(1))</a:t>
            </a:r>
          </a:p>
          <a:p>
            <a:r>
              <a:rPr lang="en-US" dirty="0"/>
              <a:t>Stacking: gift QSBS to multiple taxpayers/trusts to multiply exclusion</a:t>
            </a:r>
          </a:p>
          <a:p>
            <a:r>
              <a:rPr lang="en-US" dirty="0"/>
              <a:t>Stock acquired by partnership qualifies; stock transferred to partnership loses eligibility</a:t>
            </a:r>
          </a:p>
        </p:txBody>
      </p:sp>
    </p:spTree>
    <p:extLst>
      <p:ext uri="{BB962C8B-B14F-4D97-AF65-F5344CB8AC3E}">
        <p14:creationId xmlns:p14="http://schemas.microsoft.com/office/powerpoint/2010/main" val="200458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12BC-DC8E-8EA2-CEEF-16E0CB5C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Bunching + Donor‑Advised Fund (DAF)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FA9D5-5F72-9840-1B87-3984A35F0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Bunch multiple years of giving into one year to exceed standard deduction (IRC §170)</a:t>
            </a:r>
          </a:p>
          <a:p>
            <a:r>
              <a:rPr lang="en-US" dirty="0"/>
              <a:t>Fund DAF; recommend grants over time</a:t>
            </a:r>
          </a:p>
          <a:p>
            <a:r>
              <a:rPr lang="en-US" dirty="0"/>
              <a:t>Use with the increase in the SALT deduction</a:t>
            </a:r>
          </a:p>
          <a:p>
            <a:r>
              <a:rPr lang="en-US" dirty="0"/>
              <a:t>Ideal for liquidity events, high‑income years, Roth conversions</a:t>
            </a:r>
          </a:p>
        </p:txBody>
      </p:sp>
    </p:spTree>
    <p:extLst>
      <p:ext uri="{BB962C8B-B14F-4D97-AF65-F5344CB8AC3E}">
        <p14:creationId xmlns:p14="http://schemas.microsoft.com/office/powerpoint/2010/main" val="115560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781D-8694-B644-BE20-3DA5C428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 Conversion + Charitable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8376-6167-5C5B-6B42-85445EA39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large charitable deductions to offset Roth conversion income </a:t>
            </a:r>
          </a:p>
          <a:p>
            <a:r>
              <a:rPr lang="en-US" dirty="0"/>
              <a:t>Coordinate timing: deduction year must match conversion year</a:t>
            </a:r>
          </a:p>
          <a:p>
            <a:r>
              <a:rPr lang="en-US" dirty="0"/>
              <a:t>Model brackets, phaseouts, state taxes; maintain substantiation</a:t>
            </a:r>
          </a:p>
        </p:txBody>
      </p:sp>
    </p:spTree>
    <p:extLst>
      <p:ext uri="{BB962C8B-B14F-4D97-AF65-F5344CB8AC3E}">
        <p14:creationId xmlns:p14="http://schemas.microsoft.com/office/powerpoint/2010/main" val="156778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B9C6-A0D7-A447-9B86-5F7A972D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“No Tax on Social Security” (“there are lies and then there are damned lies”)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FCCF-AF3F-15B5-870E-A85CD2082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50%–85% of benefits still taxable (IRC §86(a))</a:t>
            </a:r>
          </a:p>
          <a:p>
            <a:r>
              <a:rPr lang="en-US" dirty="0"/>
              <a:t>OBBBA adds new age‑based deduction: $6,000 per person 65+ ($12,000 MFJ)</a:t>
            </a:r>
          </a:p>
          <a:p>
            <a:r>
              <a:rPr lang="en-US" dirty="0"/>
              <a:t>Phaseout: begins $75k single / $150k joint; fully phased out at $175k / $250k</a:t>
            </a:r>
          </a:p>
          <a:p>
            <a:r>
              <a:rPr lang="en-US" dirty="0"/>
              <a:t>Applies 2025–2028</a:t>
            </a:r>
          </a:p>
        </p:txBody>
      </p:sp>
    </p:spTree>
    <p:extLst>
      <p:ext uri="{BB962C8B-B14F-4D97-AF65-F5344CB8AC3E}">
        <p14:creationId xmlns:p14="http://schemas.microsoft.com/office/powerpoint/2010/main" val="296699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07CD-77B5-0DAB-FA1F-023651AE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 Tax on Tips” (Above‑the‑Line Deduction)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3C0C-9E0A-F0C7-91D9-1111370D7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Deduction up to $25,000 qualified tips</a:t>
            </a:r>
          </a:p>
          <a:p>
            <a:r>
              <a:rPr lang="en-US" dirty="0"/>
              <a:t>Phaseout: starts $150k single / $300k joint; ends $400k / $550k</a:t>
            </a:r>
          </a:p>
          <a:p>
            <a:r>
              <a:rPr lang="en-US" dirty="0"/>
              <a:t>Qualified tips: voluntary, customer‑paid, cash/charged</a:t>
            </a:r>
          </a:p>
          <a:p>
            <a:r>
              <a:rPr lang="en-US" dirty="0"/>
              <a:t>Not eligible: automatic gratuities, service charges, mandatory fees</a:t>
            </a:r>
          </a:p>
          <a:p>
            <a:r>
              <a:rPr lang="en-US" dirty="0"/>
              <a:t>Applies 2025–2028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2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C8D9-7135-EABD-D4C6-50158AFB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 Tax on Overtime” (Deduction for Overtime Premium)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E701-E4C4-7E55-343C-31E3DDAD0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Deduction for overtime premium portion only (e.g., $10 of $30/hr time‑and‑a‑half)</a:t>
            </a:r>
          </a:p>
          <a:p>
            <a:r>
              <a:rPr lang="en-US" dirty="0"/>
              <a:t>Cap: $12,500 single / $25,000 joint</a:t>
            </a:r>
          </a:p>
          <a:p>
            <a:r>
              <a:rPr lang="en-US" dirty="0"/>
              <a:t>Phaseout begins at $150k single / $300k joint</a:t>
            </a:r>
          </a:p>
          <a:p>
            <a:r>
              <a:rPr lang="en-US" dirty="0"/>
              <a:t>Applies 2025–2028</a:t>
            </a:r>
          </a:p>
        </p:txBody>
      </p:sp>
    </p:spTree>
    <p:extLst>
      <p:ext uri="{BB962C8B-B14F-4D97-AF65-F5344CB8AC3E}">
        <p14:creationId xmlns:p14="http://schemas.microsoft.com/office/powerpoint/2010/main" val="247829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45866F-5468-9FD1-040E-6E544C232345}"/>
              </a:ext>
            </a:extLst>
          </p:cNvPr>
          <p:cNvSpPr txBox="1"/>
          <p:nvPr/>
        </p:nvSpPr>
        <p:spPr>
          <a:xfrm>
            <a:off x="1905000" y="287655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0DE6D-EE0E-600F-E420-22D274C78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de_elegant_neutral_toned_background_composition.png">
            <a:extLst>
              <a:ext uri="{FF2B5EF4-FFF2-40B4-BE49-F238E27FC236}">
                <a16:creationId xmlns:a16="http://schemas.microsoft.com/office/drawing/2014/main" id="{0BB6CE09-0F16-DF64-DC5A-10906A03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44865-0728-9DA4-4EF4-96F1F3819E2B}"/>
              </a:ext>
            </a:extLst>
          </p:cNvPr>
          <p:cNvSpPr txBox="1"/>
          <p:nvPr/>
        </p:nvSpPr>
        <p:spPr>
          <a:xfrm>
            <a:off x="777240" y="749808"/>
            <a:ext cx="259276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>
                <a:solidFill>
                  <a:srgbClr val="7C5D3A"/>
                </a:solidFill>
                <a:latin typeface="Aptos Display"/>
              </a:rPr>
              <a:t>Thank You!</a:t>
            </a:r>
            <a:endParaRPr sz="4400" b="1" dirty="0">
              <a:solidFill>
                <a:srgbClr val="7C5D3A"/>
              </a:solidFill>
              <a:latin typeface="Aptos Displ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69366-BC07-95EF-4EF5-C0362191E8B2}"/>
              </a:ext>
            </a:extLst>
          </p:cNvPr>
          <p:cNvSpPr/>
          <p:nvPr/>
        </p:nvSpPr>
        <p:spPr>
          <a:xfrm>
            <a:off x="786384" y="1499616"/>
            <a:ext cx="1600200" cy="36576"/>
          </a:xfrm>
          <a:prstGeom prst="rect">
            <a:avLst/>
          </a:prstGeom>
          <a:solidFill>
            <a:srgbClr val="B48E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FADEE-DEED-5525-BF65-A047598BDD8E}"/>
              </a:ext>
            </a:extLst>
          </p:cNvPr>
          <p:cNvSpPr txBox="1"/>
          <p:nvPr/>
        </p:nvSpPr>
        <p:spPr>
          <a:xfrm>
            <a:off x="777240" y="2484172"/>
            <a:ext cx="980503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rgbClr val="372D26"/>
                </a:solidFill>
                <a:latin typeface="Aptos Display"/>
              </a:rPr>
              <a:t>Call or email us with your questions!</a:t>
            </a:r>
            <a:endParaRPr sz="4000" b="1" dirty="0">
              <a:solidFill>
                <a:srgbClr val="372D26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06DAF-D0B9-C25A-A692-395CCE95509C}"/>
              </a:ext>
            </a:extLst>
          </p:cNvPr>
          <p:cNvSpPr txBox="1"/>
          <p:nvPr/>
        </p:nvSpPr>
        <p:spPr>
          <a:xfrm>
            <a:off x="786384" y="3496664"/>
            <a:ext cx="7233666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55483D"/>
                </a:solidFill>
                <a:latin typeface="Aptos"/>
              </a:rPr>
              <a:t>Jane Espinoza – (520) 577-9393 | jespinoza@jparizona.org</a:t>
            </a:r>
            <a:br>
              <a:rPr lang="en-US" sz="2000" b="1" dirty="0">
                <a:solidFill>
                  <a:srgbClr val="55483D"/>
                </a:solidFill>
                <a:latin typeface="Aptos"/>
              </a:rPr>
            </a:br>
            <a:r>
              <a:rPr lang="en-US" sz="2000" b="1" dirty="0">
                <a:solidFill>
                  <a:srgbClr val="55483D"/>
                </a:solidFill>
                <a:latin typeface="Aptos"/>
              </a:rPr>
              <a:t>Andrew Gale – (520)647-8450 | agale@jparizona.org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55483D"/>
                </a:solidFill>
                <a:latin typeface="Aptos"/>
              </a:rPr>
              <a:t>Brenda Landau – (520) 647-8427 | blandau@jparizona.org</a:t>
            </a:r>
            <a:br>
              <a:rPr lang="en-US" sz="2000" b="1" dirty="0">
                <a:solidFill>
                  <a:srgbClr val="55483D"/>
                </a:solidFill>
                <a:latin typeface="Aptos"/>
              </a:rPr>
            </a:br>
            <a:r>
              <a:rPr lang="en-US" sz="2000" b="1" dirty="0">
                <a:solidFill>
                  <a:srgbClr val="55483D"/>
                </a:solidFill>
                <a:latin typeface="Aptos"/>
              </a:rPr>
              <a:t>Angie Laskarides – (520) 647-8425 | alaskarides@jparizona.org</a:t>
            </a:r>
            <a:endParaRPr sz="2000" b="1" dirty="0">
              <a:solidFill>
                <a:srgbClr val="55483D"/>
              </a:solidFill>
              <a:latin typeface="Apto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BDB97AC-95BF-5A82-BF0B-1DC11C3AD446}"/>
              </a:ext>
            </a:extLst>
          </p:cNvPr>
          <p:cNvSpPr/>
          <p:nvPr/>
        </p:nvSpPr>
        <p:spPr>
          <a:xfrm>
            <a:off x="777239" y="5349240"/>
            <a:ext cx="4032885" cy="758952"/>
          </a:xfrm>
          <a:prstGeom prst="roundRect">
            <a:avLst/>
          </a:prstGeom>
          <a:solidFill>
            <a:srgbClr val="FFFAF2"/>
          </a:solidFill>
          <a:ln w="12700">
            <a:solidFill>
              <a:srgbClr val="D0B2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tIns="54864" rIns="164592" bIns="54864" rtlCol="0" anchor="ctr"/>
          <a:lstStyle/>
          <a:p>
            <a:pPr algn="ctr"/>
            <a:r>
              <a:rPr lang="en-US" sz="2000" dirty="0">
                <a:solidFill>
                  <a:srgbClr val="5E4E3D"/>
                </a:solidFill>
                <a:latin typeface="Aptos"/>
              </a:rPr>
              <a:t>Learn more about us: </a:t>
            </a:r>
            <a:br>
              <a:rPr lang="en-US" sz="2000" dirty="0">
                <a:solidFill>
                  <a:srgbClr val="5E4E3D"/>
                </a:solidFill>
                <a:latin typeface="Aptos"/>
              </a:rPr>
            </a:br>
            <a:r>
              <a:rPr lang="en-US" sz="2000" b="1" dirty="0">
                <a:solidFill>
                  <a:srgbClr val="5E4E3D"/>
                </a:solidFill>
                <a:latin typeface="Aptos"/>
              </a:rPr>
              <a:t>jparizona.org/foundation</a:t>
            </a:r>
            <a:endParaRPr sz="2000" b="1" dirty="0">
              <a:solidFill>
                <a:srgbClr val="5E4E3D"/>
              </a:solidFill>
              <a:latin typeface="Apto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81E72-62E9-BB8A-6031-B98B9801E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479445"/>
            <a:ext cx="4218166" cy="1379016"/>
          </a:xfrm>
          <a:prstGeom prst="rect">
            <a:avLst/>
          </a:prstGeom>
        </p:spPr>
      </p:pic>
      <p:pic>
        <p:nvPicPr>
          <p:cNvPr id="9" name="Picture 2" descr="Southern Arizona Estate Planning Council">
            <a:extLst>
              <a:ext uri="{FF2B5EF4-FFF2-40B4-BE49-F238E27FC236}">
                <a16:creationId xmlns:a16="http://schemas.microsoft.com/office/drawing/2014/main" id="{0CAF6A6D-EE00-ABE9-9563-D1DC686E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16" y="479445"/>
            <a:ext cx="3135368" cy="12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BA44-9AAF-8DC5-FE51-E2B18D732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757" y="2152555"/>
            <a:ext cx="7766936" cy="2552890"/>
          </a:xfrm>
        </p:spPr>
        <p:txBody>
          <a:bodyPr/>
          <a:lstStyle/>
          <a:p>
            <a:pPr algn="ctr"/>
            <a:r>
              <a:rPr lang="en-US" dirty="0"/>
              <a:t>Advanced Ideas in Estate, Income Tax &amp; Charitable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74E9F-4E55-9C8A-91CF-A9FB586AA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275" y="4733925"/>
            <a:ext cx="7454728" cy="117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algn="ctr"/>
            <a:r>
              <a:rPr lang="en-US" sz="2400" dirty="0"/>
              <a:t>GREGORY GADARIAN AND HERBERT HOFFMAN</a:t>
            </a:r>
          </a:p>
        </p:txBody>
      </p:sp>
    </p:spTree>
    <p:extLst>
      <p:ext uri="{BB962C8B-B14F-4D97-AF65-F5344CB8AC3E}">
        <p14:creationId xmlns:p14="http://schemas.microsoft.com/office/powerpoint/2010/main" val="25690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E7A5-656D-8D4B-1202-7AA51D0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Planning (Is Death a Tax Loophole?)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94BA-E547-F027-AF5D-7CB36BA28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appreciated assets “up” to older generation for basis adjustment (IRC §1014(a))</a:t>
            </a:r>
          </a:p>
          <a:p>
            <a:r>
              <a:rPr lang="en-US" dirty="0"/>
              <a:t>Use grantor trust + give parent a general power of appointment (IRC §2041)</a:t>
            </a:r>
          </a:p>
          <a:p>
            <a:r>
              <a:rPr lang="en-US" dirty="0"/>
              <a:t>Works best with highly appreciated assets + older family member with unused exemption</a:t>
            </a:r>
          </a:p>
          <a:p>
            <a:r>
              <a:rPr lang="en-US" dirty="0"/>
              <a:t>One‑year rule prevents step‑up if property returns to donor within 1 year (IRC §1014(e))</a:t>
            </a:r>
          </a:p>
          <a:p>
            <a:r>
              <a:rPr lang="en-US" dirty="0"/>
              <a:t>Implementation: sell to grantor trust; avoid direct return to donor; use alternate beneficiaries</a:t>
            </a:r>
          </a:p>
          <a:p>
            <a:r>
              <a:rPr lang="en-US" dirty="0"/>
              <a:t>Sale locks in value returned to donor; excess appreciation shifts to other family members</a:t>
            </a:r>
          </a:p>
        </p:txBody>
      </p:sp>
    </p:spTree>
    <p:extLst>
      <p:ext uri="{BB962C8B-B14F-4D97-AF65-F5344CB8AC3E}">
        <p14:creationId xmlns:p14="http://schemas.microsoft.com/office/powerpoint/2010/main" val="241690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77EA-209C-96F8-4DA4-7A1438EF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a CRUT as Beneficiary of an 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675CF-E869-150E-E388-07CC06840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Act eliminated stretch IRA for most non‑spouse beneficiaries</a:t>
            </a:r>
          </a:p>
          <a:p>
            <a:r>
              <a:rPr lang="en-US" dirty="0"/>
              <a:t>CRUT (IRC §664) avoids 10‑year rule; receives IRA tax‑free; pays unitrust to heirs</a:t>
            </a:r>
          </a:p>
          <a:p>
            <a:r>
              <a:rPr lang="en-US" dirty="0"/>
              <a:t>Income recognition spread over lifetime or term (max 20 years)</a:t>
            </a:r>
          </a:p>
          <a:p>
            <a:r>
              <a:rPr lang="en-US" dirty="0"/>
              <a:t>Remainder to charity must be ≥10% of contribution value</a:t>
            </a:r>
          </a:p>
          <a:p>
            <a:r>
              <a:rPr lang="en-US" dirty="0"/>
              <a:t>Young beneficiaries may require term‑of‑years CRUT</a:t>
            </a:r>
          </a:p>
          <a:p>
            <a:r>
              <a:rPr lang="en-US" dirty="0"/>
              <a:t>NICRUT/NIMCRUT + LLC structure can shift income timing</a:t>
            </a:r>
          </a:p>
          <a:p>
            <a:r>
              <a:rPr lang="en-US" dirty="0"/>
              <a:t>Best for large IRAs, taxable estates, high‑bracket heirs, charitable clients</a:t>
            </a:r>
          </a:p>
          <a:p>
            <a:r>
              <a:rPr lang="en-US" dirty="0"/>
              <a:t>Implementation: designate CRUT as IRA beneficiary</a:t>
            </a:r>
          </a:p>
        </p:txBody>
      </p:sp>
    </p:spTree>
    <p:extLst>
      <p:ext uri="{BB962C8B-B14F-4D97-AF65-F5344CB8AC3E}">
        <p14:creationId xmlns:p14="http://schemas.microsoft.com/office/powerpoint/2010/main" val="30138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70C0B-D61D-FBCA-612D-7CC33204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PTE Elections for Operating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E92E5-EDAF-FF82-2769-A9FE56BEC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deduction capped at $10,000 (IRC §164(b)(6)); OB3 raises to $40,400 with phase‑down</a:t>
            </a:r>
          </a:p>
          <a:p>
            <a:r>
              <a:rPr lang="en-US" dirty="0"/>
              <a:t>Notice 2020‑75: PTE‑level taxes bypass SALT cap; deducted at entity level</a:t>
            </a:r>
          </a:p>
          <a:p>
            <a:r>
              <a:rPr lang="en-US" dirty="0"/>
              <a:t>Arizona PTE election (A.R.S. §43‑1014): entity pays tax on behalf of consenting owners</a:t>
            </a:r>
          </a:p>
          <a:p>
            <a:r>
              <a:rPr lang="en-US" dirty="0"/>
              <a:t>Election due by return due date (incl. extensions)</a:t>
            </a:r>
          </a:p>
          <a:p>
            <a:r>
              <a:rPr lang="en-US" dirty="0"/>
              <a:t>PTE deduction superior to itemized deduction; owners can still take standard deduction</a:t>
            </a:r>
          </a:p>
          <a:p>
            <a:r>
              <a:rPr lang="en-US" dirty="0"/>
              <a:t>Many preparers still missing the election</a:t>
            </a:r>
          </a:p>
        </p:txBody>
      </p:sp>
    </p:spTree>
    <p:extLst>
      <p:ext uri="{BB962C8B-B14F-4D97-AF65-F5344CB8AC3E}">
        <p14:creationId xmlns:p14="http://schemas.microsoft.com/office/powerpoint/2010/main" val="26289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65D7-79C8-ADC0-3679-331C6A8E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PTE Strategy for Investment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663D-86FE-28E1-7D8E-220237EB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Arizona allows PTE election for LLCs/partnerships holding marketable securities (ARS §43‑1014(B)(1)(a)(ii))</a:t>
            </a:r>
          </a:p>
          <a:p>
            <a:r>
              <a:rPr lang="en-US" dirty="0"/>
              <a:t>Strategy: create tax partnership/LLC to hold securities + real estate; possibly as holding company</a:t>
            </a:r>
          </a:p>
        </p:txBody>
      </p:sp>
    </p:spTree>
    <p:extLst>
      <p:ext uri="{BB962C8B-B14F-4D97-AF65-F5344CB8AC3E}">
        <p14:creationId xmlns:p14="http://schemas.microsoft.com/office/powerpoint/2010/main" val="311077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7260-550A-8BB2-75DB-1D3BDE1D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Gifting Low‑Basis Stock to a CRUT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81F0-2FF4-9C21-A112-90B15725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Contribute appreciated securities to CRUT before sale; CRUT sells tax‑free (IRC §664(c))</a:t>
            </a:r>
          </a:p>
          <a:p>
            <a:r>
              <a:rPr lang="en-US" dirty="0"/>
              <a:t>Distributions taxed under CRT tier rules (IRC §664(b))</a:t>
            </a:r>
          </a:p>
          <a:p>
            <a:r>
              <a:rPr lang="en-US" dirty="0"/>
              <a:t>Donor receives charitable deduction for remainder interest (IRC §170)</a:t>
            </a:r>
          </a:p>
          <a:p>
            <a:r>
              <a:rPr lang="en-US" dirty="0"/>
              <a:t>Best for concentrated low‑basis stock + desire to diversify + charitable intent</a:t>
            </a:r>
          </a:p>
          <a:p>
            <a:r>
              <a:rPr lang="en-US" dirty="0"/>
              <a:t>Not available for S‑corp stock, but S‑corp can fund CRUT via asset transfer</a:t>
            </a:r>
          </a:p>
          <a:p>
            <a:r>
              <a:rPr lang="en-US" dirty="0"/>
              <a:t>Implementation: transfer stock to CRUT before sale</a:t>
            </a:r>
          </a:p>
        </p:txBody>
      </p:sp>
    </p:spTree>
    <p:extLst>
      <p:ext uri="{BB962C8B-B14F-4D97-AF65-F5344CB8AC3E}">
        <p14:creationId xmlns:p14="http://schemas.microsoft.com/office/powerpoint/2010/main" val="320020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C17A-B49F-35FC-4C3F-6F23F52F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 Assets Out of an Irrevocable Trust (Grantor Trust Swap Power)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F9723-3B81-3B62-A388-4085B922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Grantor may substitute assets of equal value (IRC §675(4)(C))</a:t>
            </a:r>
          </a:p>
          <a:p>
            <a:r>
              <a:rPr lang="en-US" dirty="0"/>
              <a:t>Swap low‑basis assets out of trust; move high‑basis assets in</a:t>
            </a:r>
          </a:p>
          <a:p>
            <a:r>
              <a:rPr lang="en-US" dirty="0"/>
              <a:t>May be necessary to Decant the Trust to create a swap power</a:t>
            </a:r>
          </a:p>
          <a:p>
            <a:r>
              <a:rPr lang="en-US" dirty="0"/>
              <a:t>Goal: low‑basis assets included in grantor’s estate for basis step‑up (IRC §1014(a))</a:t>
            </a:r>
          </a:p>
          <a:p>
            <a:r>
              <a:rPr lang="en-US" dirty="0"/>
              <a:t>Requires equivalent value + valuation documentation + trustee consent</a:t>
            </a:r>
          </a:p>
        </p:txBody>
      </p:sp>
    </p:spTree>
    <p:extLst>
      <p:ext uri="{BB962C8B-B14F-4D97-AF65-F5344CB8AC3E}">
        <p14:creationId xmlns:p14="http://schemas.microsoft.com/office/powerpoint/2010/main" val="364872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CC80-1FC8-BAE7-4FF3-B093EA9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Charitable Lead Annuity Trust (CLAT) in Low‑Interest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71DC5-0A20-C3D0-13B9-0CAC7EA92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CLAT pays annuity to charity; remainder to family</a:t>
            </a:r>
          </a:p>
          <a:p>
            <a:r>
              <a:rPr lang="en-US" dirty="0"/>
              <a:t>Low §7520 rate reduces taxable gift; upside if assets outperform assumed rate</a:t>
            </a:r>
          </a:p>
          <a:p>
            <a:r>
              <a:rPr lang="en-US" dirty="0"/>
              <a:t>Can be inter vivos (grantor or non‑grantor) or testamentary</a:t>
            </a:r>
          </a:p>
          <a:p>
            <a:r>
              <a:rPr lang="en-US" dirty="0"/>
              <a:t>Grantor CLAT yields current income tax deduction</a:t>
            </a:r>
          </a:p>
          <a:p>
            <a:r>
              <a:rPr lang="en-US" dirty="0"/>
              <a:t>Best when expected growth &gt; §7520 rate</a:t>
            </a:r>
          </a:p>
        </p:txBody>
      </p:sp>
    </p:spTree>
    <p:extLst>
      <p:ext uri="{BB962C8B-B14F-4D97-AF65-F5344CB8AC3E}">
        <p14:creationId xmlns:p14="http://schemas.microsoft.com/office/powerpoint/2010/main" val="9926400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4B60D9152DC4882A5F96F02111C0E" ma:contentTypeVersion="22" ma:contentTypeDescription="Create a new document." ma:contentTypeScope="" ma:versionID="a5b07cc0f844b4a0ccf16e4d8e6d1ee4">
  <xsd:schema xmlns:xsd="http://www.w3.org/2001/XMLSchema" xmlns:xs="http://www.w3.org/2001/XMLSchema" xmlns:p="http://schemas.microsoft.com/office/2006/metadata/properties" xmlns:ns2="10e0560a-c955-4c64-b65f-5b8cfe5b4422" xmlns:ns3="2daea115-2199-429a-8b86-b3998f5bfc8e" targetNamespace="http://schemas.microsoft.com/office/2006/metadata/properties" ma:root="true" ma:fieldsID="35cfaa5155d9b80aa257335fb858da0a" ns2:_="" ns3:_="">
    <xsd:import namespace="10e0560a-c955-4c64-b65f-5b8cfe5b4422"/>
    <xsd:import namespace="2daea115-2199-429a-8b86-b3998f5bfc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0560a-c955-4c64-b65f-5b8cfe5b44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93465fd-c3a5-4846-bcf7-3aba98e7d3c3}" ma:internalName="TaxCatchAll" ma:showField="CatchAllData" ma:web="10e0560a-c955-4c64-b65f-5b8cfe5b44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ea115-2199-429a-8b86-b3998f5bf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5b67c38-9b92-4c89-983f-e15b4398d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e0560a-c955-4c64-b65f-5b8cfe5b4422" xsi:nil="true"/>
    <lcf76f155ced4ddcb4097134ff3c332f xmlns="2daea115-2199-429a-8b86-b3998f5bfc8e">
      <Terms xmlns="http://schemas.microsoft.com/office/infopath/2007/PartnerControls"/>
    </lcf76f155ced4ddcb4097134ff3c332f>
    <_dlc_DocId xmlns="10e0560a-c955-4c64-b65f-5b8cfe5b4422">VDMRER5D5HUY-1811668827-583752</_dlc_DocId>
    <_dlc_DocIdUrl xmlns="10e0560a-c955-4c64-b65f-5b8cfe5b4422">
      <Url>https://jewishfederationsa.sharepoint.com/sites/SharedDrives/_layouts/15/DocIdRedir.aspx?ID=VDMRER5D5HUY-1811668827-583752</Url>
      <Description>VDMRER5D5HUY-1811668827-583752</Description>
    </_dlc_DocIdUrl>
  </documentManagement>
</p:properties>
</file>

<file path=customXml/itemProps1.xml><?xml version="1.0" encoding="utf-8"?>
<ds:datastoreItem xmlns:ds="http://schemas.openxmlformats.org/officeDocument/2006/customXml" ds:itemID="{F65DD9D5-C854-4DE5-9116-DD409FD26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0560a-c955-4c64-b65f-5b8cfe5b4422"/>
    <ds:schemaRef ds:uri="2daea115-2199-429a-8b86-b3998f5bfc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1AF6F-DBD4-416D-8A2D-5096A4A2ABE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D47F259-96C8-4A11-ABC4-F9827359E2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A2DF194-2BF0-4844-8189-0582A111DD1D}">
  <ds:schemaRefs>
    <ds:schemaRef ds:uri="http://schemas.microsoft.com/office/2006/metadata/properties"/>
    <ds:schemaRef ds:uri="http://schemas.microsoft.com/office/infopath/2007/PartnerControls"/>
    <ds:schemaRef ds:uri="10e0560a-c955-4c64-b65f-5b8cfe5b4422"/>
    <ds:schemaRef ds:uri="2daea115-2199-429a-8b86-b3998f5bfc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1053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Trebuchet MS</vt:lpstr>
      <vt:lpstr>Wingdings 3</vt:lpstr>
      <vt:lpstr>Facet</vt:lpstr>
      <vt:lpstr>PowerPoint Presentation</vt:lpstr>
      <vt:lpstr>Advanced Ideas in Estate, Income Tax &amp; Charitable Planning</vt:lpstr>
      <vt:lpstr>Upstream Planning (Is Death a Tax Loophole?)</vt:lpstr>
      <vt:lpstr>Name a CRUT as Beneficiary of an IRA</vt:lpstr>
      <vt:lpstr>Maximize PTE Elections for Operating Businesses</vt:lpstr>
      <vt:lpstr>PTE Strategy for Investment Entities</vt:lpstr>
      <vt:lpstr>Gifting Low‑Basis Stock to a CRUT</vt:lpstr>
      <vt:lpstr>Swap Assets Out of an Irrevocable Trust (Grantor Trust Swap Power)</vt:lpstr>
      <vt:lpstr>Charitable Lead Annuity Trust (CLAT) in Low‑Interest Environments</vt:lpstr>
      <vt:lpstr>QSBS Stacking (Section 1202)</vt:lpstr>
      <vt:lpstr>Charitable Bunching + Donor‑Advised Fund (DAF)</vt:lpstr>
      <vt:lpstr>Roth Conversion + Charitable Giving</vt:lpstr>
      <vt:lpstr>“No Tax on Social Security” (“there are lies and then there are damned lies”)</vt:lpstr>
      <vt:lpstr>“No Tax on Tips” (Above‑the‑Line Deduction)</vt:lpstr>
      <vt:lpstr>“No Tax on Overtime” (Deduction for Overtime Premium)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Reception</dc:creator>
  <cp:lastModifiedBy>Andrew Gale</cp:lastModifiedBy>
  <cp:revision>11</cp:revision>
  <dcterms:created xsi:type="dcterms:W3CDTF">2026-04-30T17:36:08Z</dcterms:created>
  <dcterms:modified xsi:type="dcterms:W3CDTF">2026-05-11T18:25:30Z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0x0101005DC4B60D9152DC4882A5F96F02111C0E</vt:lpwstr>
  </property>
  <property fmtid="{D5CDD505-2E9C-101B-9397-08002B2CF9AE}" pid="3" name="_dlc_DocIdItemGuid">
    <vt:lpwstr>9441b700-e687-4aa1-a322-08e3694bcb6e</vt:lpwstr>
  </property>
  <property fmtid="{D5CDD505-2E9C-101B-9397-08002B2CF9AE}" pid="4" name="MediaServiceImageTags">
    <vt:lpwstr/>
  </property>
</Properties>
</file>